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7" r:id="rId6"/>
    <p:sldId id="258" r:id="rId7"/>
    <p:sldId id="261" r:id="rId8"/>
    <p:sldId id="262" r:id="rId9"/>
    <p:sldId id="263" r:id="rId10"/>
    <p:sldId id="275" r:id="rId11"/>
    <p:sldId id="264" r:id="rId12"/>
    <p:sldId id="276" r:id="rId13"/>
    <p:sldId id="265" r:id="rId14"/>
    <p:sldId id="277" r:id="rId15"/>
    <p:sldId id="266" r:id="rId16"/>
    <p:sldId id="267" r:id="rId17"/>
    <p:sldId id="269" r:id="rId18"/>
    <p:sldId id="270" r:id="rId19"/>
    <p:sldId id="272" r:id="rId20"/>
    <p:sldId id="273" r:id="rId21"/>
    <p:sldId id="274" r:id="rId22"/>
    <p:sldId id="271" r:id="rId23"/>
    <p:sldId id="278" r:id="rId24"/>
    <p:sldId id="279" r:id="rId25"/>
    <p:sldId id="281" r:id="rId26"/>
    <p:sldId id="268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91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50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3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71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28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65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85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350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674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97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035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653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8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519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920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73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670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105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070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Rockwell" panose="02060603020205020403" pitchFamily="18" charset="0"/>
              </a:rPr>
              <a:t>Health care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5991" y="5269106"/>
            <a:ext cx="6428793" cy="93306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INTCDB22DW063</a:t>
            </a:r>
          </a:p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Team 5</a:t>
            </a: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98F8D75-447A-C384-7600-D8533840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74" y="1107776"/>
            <a:ext cx="5717220" cy="49309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19F577-C988-4C74-C7B4-A2A54B1B14F8}"/>
              </a:ext>
            </a:extLst>
          </p:cNvPr>
          <p:cNvSpPr txBox="1"/>
          <p:nvPr/>
        </p:nvSpPr>
        <p:spPr>
          <a:xfrm>
            <a:off x="3291840" y="6131293"/>
            <a:ext cx="5322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Mapping of Data in the Subscriber Table</a:t>
            </a:r>
          </a:p>
          <a:p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93AAF5-6E45-1D9E-D556-484E6F2C6A88}"/>
              </a:ext>
            </a:extLst>
          </p:cNvPr>
          <p:cNvSpPr txBox="1"/>
          <p:nvPr/>
        </p:nvSpPr>
        <p:spPr>
          <a:xfrm>
            <a:off x="940954" y="374119"/>
            <a:ext cx="5450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Loading Subscriber Tables</a:t>
            </a:r>
            <a:endParaRPr lang="en-IN" sz="2800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5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463B2C-7EF0-48BD-C93F-C3498AAF4F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4" r="33259" b="15205"/>
          <a:stretch/>
        </p:blipFill>
        <p:spPr bwMode="auto">
          <a:xfrm>
            <a:off x="1689158" y="284085"/>
            <a:ext cx="8573428" cy="56905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AEF67B-C813-7D7A-3A86-42C1C230FFCB}"/>
              </a:ext>
            </a:extLst>
          </p:cNvPr>
          <p:cNvSpPr txBox="1"/>
          <p:nvPr/>
        </p:nvSpPr>
        <p:spPr>
          <a:xfrm>
            <a:off x="1689158" y="6210265"/>
            <a:ext cx="85734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</a:rPr>
              <a:t>Successfully execution of loading data in the Subscriber table</a:t>
            </a:r>
            <a:endParaRPr lang="en-IN" sz="22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110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190295-B1F3-88EA-3157-AEF307BB23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1" r="74734" b="16978"/>
          <a:stretch/>
        </p:blipFill>
        <p:spPr bwMode="auto">
          <a:xfrm>
            <a:off x="1346589" y="1167425"/>
            <a:ext cx="3412023" cy="44432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CDE56-68CE-978C-21C4-2D33C99975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9" r="59716" b="4272"/>
          <a:stretch/>
        </p:blipFill>
        <p:spPr bwMode="auto">
          <a:xfrm>
            <a:off x="6937934" y="754616"/>
            <a:ext cx="4075800" cy="51082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F571BD-EC8B-01F9-E725-540A8EAE404A}"/>
              </a:ext>
            </a:extLst>
          </p:cNvPr>
          <p:cNvSpPr txBox="1"/>
          <p:nvPr/>
        </p:nvSpPr>
        <p:spPr>
          <a:xfrm>
            <a:off x="1346588" y="396552"/>
            <a:ext cx="6382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Creating Welcome Letter </a:t>
            </a:r>
            <a:endParaRPr lang="en-IN" sz="2800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F2A48-1A52-32EE-E197-4AB0887501E4}"/>
              </a:ext>
            </a:extLst>
          </p:cNvPr>
          <p:cNvSpPr txBox="1"/>
          <p:nvPr/>
        </p:nvSpPr>
        <p:spPr>
          <a:xfrm>
            <a:off x="1103150" y="5738540"/>
            <a:ext cx="374798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Successfully Executing the Package for XML File</a:t>
            </a:r>
            <a:endParaRPr lang="en-IN" sz="2200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191F1-8DE0-FFFF-5891-A064C42E2054}"/>
              </a:ext>
            </a:extLst>
          </p:cNvPr>
          <p:cNvSpPr txBox="1"/>
          <p:nvPr/>
        </p:nvSpPr>
        <p:spPr>
          <a:xfrm>
            <a:off x="7190072" y="6005456"/>
            <a:ext cx="4295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Welcome Letter XML FILE</a:t>
            </a:r>
            <a:endParaRPr lang="en-IN" sz="22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455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CF85-AEAF-5F95-52DC-C1951455D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192" y="39907"/>
            <a:ext cx="9905998" cy="949936"/>
          </a:xfrm>
        </p:spPr>
        <p:txBody>
          <a:bodyPr>
            <a:normAutofit/>
          </a:bodyPr>
          <a:lstStyle/>
          <a:p>
            <a:r>
              <a:rPr lang="en-US" sz="4000" dirty="0"/>
              <a:t>Power BI Report</a:t>
            </a:r>
            <a:endParaRPr lang="en-I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36ED5-C616-3EFA-9741-D292F25D5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81" y="1061028"/>
            <a:ext cx="9571409" cy="5063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86D5C-A7F2-8D15-8EE8-2531665A9375}"/>
              </a:ext>
            </a:extLst>
          </p:cNvPr>
          <p:cNvSpPr txBox="1"/>
          <p:nvPr/>
        </p:nvSpPr>
        <p:spPr>
          <a:xfrm>
            <a:off x="3070459" y="6195343"/>
            <a:ext cx="55152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Bahnschrift SemiBold" panose="020B0502040204020203" pitchFamily="34" charset="0"/>
              </a:rPr>
              <a:t>Group-Subscriber Relationship</a:t>
            </a:r>
            <a:endParaRPr lang="en-IN" sz="22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415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0C78A2-301E-4650-CC0D-BC90969A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80" y="177234"/>
            <a:ext cx="10247532" cy="58827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7F25CA-201A-89D0-F7C7-855FE3EE04CF}"/>
              </a:ext>
            </a:extLst>
          </p:cNvPr>
          <p:cNvSpPr txBox="1"/>
          <p:nvPr/>
        </p:nvSpPr>
        <p:spPr>
          <a:xfrm>
            <a:off x="3628724" y="6249879"/>
            <a:ext cx="5082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Ratio of Eligible &amp; In-Eligible </a:t>
            </a:r>
            <a:endParaRPr lang="en-IN" sz="2200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116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4363C-27E6-A87B-6073-7A2AAA91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86" y="105128"/>
            <a:ext cx="10712227" cy="5946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714D28-5765-02BB-4B55-6671385F7E5D}"/>
              </a:ext>
            </a:extLst>
          </p:cNvPr>
          <p:cNvSpPr txBox="1"/>
          <p:nvPr/>
        </p:nvSpPr>
        <p:spPr>
          <a:xfrm>
            <a:off x="2264014" y="6204312"/>
            <a:ext cx="80831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Group-Subgroup-Subscriber Relationship Analysis</a:t>
            </a:r>
            <a:endParaRPr lang="en-IN" sz="2200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4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F2729D-3DD4-D7C2-FD0B-43B0DB8DE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98" y="166603"/>
            <a:ext cx="10653203" cy="5893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97DC4D-7725-AC6F-777F-4D0488D1B493}"/>
              </a:ext>
            </a:extLst>
          </p:cNvPr>
          <p:cNvSpPr txBox="1"/>
          <p:nvPr/>
        </p:nvSpPr>
        <p:spPr>
          <a:xfrm>
            <a:off x="2918533" y="6185061"/>
            <a:ext cx="60945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Detailed Analysis - 1</a:t>
            </a:r>
            <a:endParaRPr lang="en-IN" sz="2200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51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592EE6-A4C4-0F60-B7A4-FE16238D4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37" y="187061"/>
            <a:ext cx="11244726" cy="59296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293C4E-9A8D-51CD-B799-0D098F0A5C34}"/>
              </a:ext>
            </a:extLst>
          </p:cNvPr>
          <p:cNvSpPr txBox="1"/>
          <p:nvPr/>
        </p:nvSpPr>
        <p:spPr>
          <a:xfrm>
            <a:off x="2825319" y="6221708"/>
            <a:ext cx="60945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2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Detailed Analysis- 2</a:t>
            </a:r>
            <a:endParaRPr lang="en-IN" sz="2200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082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9D2912-A81A-D0D7-4590-D58F3B3DF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67" y="170393"/>
            <a:ext cx="10712066" cy="58736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81D7E-A285-A130-523B-A5B33DBAAB58}"/>
              </a:ext>
            </a:extLst>
          </p:cNvPr>
          <p:cNvSpPr txBox="1"/>
          <p:nvPr/>
        </p:nvSpPr>
        <p:spPr>
          <a:xfrm>
            <a:off x="4492450" y="6213191"/>
            <a:ext cx="34483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Aparajita" panose="02020603050405020304" pitchFamily="18" charset="0"/>
              </a:rPr>
              <a:t>Detailed Analysis- 3</a:t>
            </a:r>
            <a:endParaRPr lang="en-IN" sz="2200" dirty="0">
              <a:latin typeface="Bahnschrift SemiBold" panose="020B0502040204020203" pitchFamily="34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931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1236E3-20C5-958E-F310-E1932EA1F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27" y="137604"/>
            <a:ext cx="11138346" cy="5925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D5C7E4-5824-192E-31A1-1E58C50EDA9C}"/>
              </a:ext>
            </a:extLst>
          </p:cNvPr>
          <p:cNvSpPr txBox="1"/>
          <p:nvPr/>
        </p:nvSpPr>
        <p:spPr>
          <a:xfrm>
            <a:off x="4252311" y="6289509"/>
            <a:ext cx="4092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Group-Gender Comparison</a:t>
            </a:r>
            <a:endParaRPr lang="en-IN" sz="2200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6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76405"/>
          </a:xfrm>
        </p:spPr>
        <p:txBody>
          <a:bodyPr>
            <a:normAutofit/>
          </a:bodyPr>
          <a:lstStyle/>
          <a:p>
            <a:r>
              <a:rPr lang="en-US" sz="4400" dirty="0"/>
              <a:t>Team</a:t>
            </a:r>
            <a:r>
              <a:rPr lang="en-US" dirty="0">
                <a:latin typeface="Rockwell" panose="02060603020205020403" pitchFamily="18" charset="0"/>
              </a:rPr>
              <a:t> </a:t>
            </a:r>
            <a:r>
              <a:rPr lang="en-US" sz="4400" dirty="0"/>
              <a:t>members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C73193-148B-0112-A63F-CAE5E65DE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170891"/>
            <a:ext cx="9905999" cy="4067337"/>
          </a:xfrm>
        </p:spPr>
        <p:txBody>
          <a:bodyPr>
            <a:normAutofit lnSpcReduction="10000"/>
          </a:bodyPr>
          <a:lstStyle/>
          <a:p>
            <a:endParaRPr lang="en-US" sz="2400" dirty="0">
              <a:latin typeface="Bahnschrift SemiBold" panose="020B0502040204020203" pitchFamily="34" charset="0"/>
            </a:endParaRPr>
          </a:p>
          <a:p>
            <a:r>
              <a:rPr lang="en-US" sz="2400" dirty="0">
                <a:latin typeface="Bahnschrift SemiBold" panose="020B0502040204020203" pitchFamily="34" charset="0"/>
              </a:rPr>
              <a:t>Deep Prasad                	</a:t>
            </a:r>
            <a:r>
              <a:rPr lang="en-US" sz="2400">
                <a:latin typeface="Bahnschrift SemiBold" panose="020B0502040204020203" pitchFamily="34" charset="0"/>
                <a:cs typeface="Arial" panose="020B0604020202020204" pitchFamily="34" charset="0"/>
              </a:rPr>
              <a:t>2121507       </a:t>
            </a:r>
            <a:endParaRPr lang="en-US" sz="2400" b="1" u="sng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Bahnschrift SemiBold" panose="020B0502040204020203" pitchFamily="34" charset="0"/>
              </a:rPr>
              <a:t>Radhika Chourasia     	</a:t>
            </a:r>
            <a:r>
              <a:rPr lang="en-US" sz="2400" dirty="0">
                <a:latin typeface="Bahnschrift SemiBold" panose="020B0502040204020203" pitchFamily="34" charset="0"/>
                <a:cs typeface="Arial" panose="020B0604020202020204" pitchFamily="34" charset="0"/>
              </a:rPr>
              <a:t>2117217</a:t>
            </a:r>
          </a:p>
          <a:p>
            <a:r>
              <a:rPr lang="en-US" sz="2400" dirty="0">
                <a:latin typeface="Bahnschrift SemiBold" panose="020B0502040204020203" pitchFamily="34" charset="0"/>
              </a:rPr>
              <a:t>Avani Saraf                     	</a:t>
            </a:r>
            <a:r>
              <a:rPr lang="en-US" sz="2400" dirty="0">
                <a:latin typeface="Bahnschrift SemiBold" panose="020B0502040204020203" pitchFamily="34" charset="0"/>
                <a:cs typeface="Arial" panose="020B0604020202020204" pitchFamily="34" charset="0"/>
              </a:rPr>
              <a:t>2116122</a:t>
            </a:r>
          </a:p>
          <a:p>
            <a:r>
              <a:rPr lang="en-US" sz="2400" dirty="0">
                <a:latin typeface="Bahnschrift SemiBold" panose="020B0502040204020203" pitchFamily="34" charset="0"/>
              </a:rPr>
              <a:t>Anurag Singh               	</a:t>
            </a:r>
            <a:r>
              <a:rPr lang="en-US" sz="2400" dirty="0">
                <a:latin typeface="Bahnschrift SemiBold" panose="020B0502040204020203" pitchFamily="34" charset="0"/>
                <a:cs typeface="Arial" panose="020B0604020202020204" pitchFamily="34" charset="0"/>
              </a:rPr>
              <a:t>2122417</a:t>
            </a:r>
          </a:p>
          <a:p>
            <a:r>
              <a:rPr lang="en-IN" sz="2400" dirty="0">
                <a:latin typeface="Bahnschrift SemiBold" panose="020B0502040204020203" pitchFamily="34" charset="0"/>
              </a:rPr>
              <a:t>Manasi </a:t>
            </a:r>
            <a:r>
              <a:rPr lang="en-IN" sz="2400" dirty="0" err="1">
                <a:latin typeface="Bahnschrift SemiBold" panose="020B0502040204020203" pitchFamily="34" charset="0"/>
              </a:rPr>
              <a:t>Dhengole</a:t>
            </a:r>
            <a:r>
              <a:rPr lang="en-IN" sz="2400" dirty="0">
                <a:latin typeface="Bahnschrift SemiBold" panose="020B0502040204020203" pitchFamily="34" charset="0"/>
              </a:rPr>
              <a:t>             </a:t>
            </a:r>
            <a:r>
              <a:rPr lang="en-IN" sz="2400" dirty="0">
                <a:latin typeface="Bahnschrift SemiBold" panose="020B0502040204020203" pitchFamily="34" charset="0"/>
                <a:cs typeface="Arial" panose="020B0604020202020204" pitchFamily="34" charset="0"/>
              </a:rPr>
              <a:t>2135069</a:t>
            </a:r>
          </a:p>
          <a:p>
            <a:r>
              <a:rPr lang="en-IN" sz="2400" dirty="0">
                <a:latin typeface="Bahnschrift SemiBold" panose="020B0502040204020203" pitchFamily="34" charset="0"/>
              </a:rPr>
              <a:t>Ayush Yadav                     </a:t>
            </a:r>
            <a:r>
              <a:rPr lang="en-IN" sz="2400" dirty="0">
                <a:latin typeface="Bahnschrift SemiBold" panose="020B0502040204020203" pitchFamily="34" charset="0"/>
                <a:cs typeface="Arial" panose="020B0604020202020204" pitchFamily="34" charset="0"/>
              </a:rPr>
              <a:t>2143918</a:t>
            </a:r>
          </a:p>
          <a:p>
            <a:r>
              <a:rPr lang="en-IN" sz="2400" dirty="0">
                <a:latin typeface="Bahnschrift SemiBold" panose="020B0502040204020203" pitchFamily="34" charset="0"/>
              </a:rPr>
              <a:t>Shriyans Dutta Gupta      </a:t>
            </a:r>
            <a:r>
              <a:rPr lang="en-IN" sz="2400" dirty="0">
                <a:latin typeface="Bahnschrift SemiBold" panose="020B0502040204020203" pitchFamily="34" charset="0"/>
                <a:cs typeface="Arial" panose="020B0604020202020204" pitchFamily="34" charset="0"/>
              </a:rPr>
              <a:t>2130274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A3ADE5-E64D-2F44-85EF-C0EA23582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5" t="23250" r="48592" b="16015"/>
          <a:stretch/>
        </p:blipFill>
        <p:spPr>
          <a:xfrm>
            <a:off x="625642" y="290452"/>
            <a:ext cx="11001676" cy="6281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7C0F11-EDB8-3E10-1FEC-1C24D45D91E5}"/>
              </a:ext>
            </a:extLst>
          </p:cNvPr>
          <p:cNvSpPr txBox="1"/>
          <p:nvPr/>
        </p:nvSpPr>
        <p:spPr>
          <a:xfrm>
            <a:off x="2815132" y="5916863"/>
            <a:ext cx="60945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</a:rPr>
              <a:t>Relationships</a:t>
            </a:r>
            <a:endParaRPr lang="en-IN" sz="22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611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9B962-A25F-1C88-9DC4-FECBF19C6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74" t="6955" r="28105" b="25484"/>
          <a:stretch/>
        </p:blipFill>
        <p:spPr>
          <a:xfrm>
            <a:off x="5442447" y="1493230"/>
            <a:ext cx="6167893" cy="3871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32EF1A-CE29-C27C-C02A-E1CCB83183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14" t="27535" r="30524"/>
          <a:stretch/>
        </p:blipFill>
        <p:spPr>
          <a:xfrm>
            <a:off x="550415" y="1455063"/>
            <a:ext cx="4492102" cy="3881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0585B0-2DA8-72DA-40FA-4E869874D405}"/>
              </a:ext>
            </a:extLst>
          </p:cNvPr>
          <p:cNvSpPr txBox="1"/>
          <p:nvPr/>
        </p:nvSpPr>
        <p:spPr>
          <a:xfrm>
            <a:off x="1091954" y="445106"/>
            <a:ext cx="6406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SSAS Implementation</a:t>
            </a:r>
            <a:endParaRPr lang="en-IN" sz="40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8CD3B-3C06-C5F3-993C-5972326DBD99}"/>
              </a:ext>
            </a:extLst>
          </p:cNvPr>
          <p:cNvSpPr txBox="1"/>
          <p:nvPr/>
        </p:nvSpPr>
        <p:spPr>
          <a:xfrm>
            <a:off x="7157504" y="5630324"/>
            <a:ext cx="2515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source views</a:t>
            </a:r>
            <a:endParaRPr lang="en-IN" sz="2200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03EB7-BA81-137F-3EE6-DFD528067C0C}"/>
              </a:ext>
            </a:extLst>
          </p:cNvPr>
          <p:cNvSpPr txBox="1"/>
          <p:nvPr/>
        </p:nvSpPr>
        <p:spPr>
          <a:xfrm>
            <a:off x="1690324" y="5627641"/>
            <a:ext cx="17940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SSAS Cube</a:t>
            </a:r>
            <a:endParaRPr lang="en-IN" sz="2200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109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7687-8F69-A988-F484-DD6775602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43883"/>
            <a:ext cx="9905998" cy="928154"/>
          </a:xfrm>
        </p:spPr>
        <p:txBody>
          <a:bodyPr>
            <a:normAutofit/>
          </a:bodyPr>
          <a:lstStyle/>
          <a:p>
            <a:r>
              <a:rPr lang="en-US" sz="4400" dirty="0"/>
              <a:t>Optimizations &amp; efficiency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49F9E-D031-6604-028C-0F2FECA4A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32574"/>
            <a:ext cx="9905999" cy="4781543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Bahnschrift SemiBold" panose="020B0502040204020203" pitchFamily="34" charset="0"/>
              </a:rPr>
              <a:t>Followed all the best practices for writing queries in SSMS like, the use of Clustered indexes.</a:t>
            </a:r>
          </a:p>
          <a:p>
            <a:r>
              <a:rPr lang="en-US" sz="2200" dirty="0">
                <a:latin typeface="Bahnschrift SemiBold" panose="020B0502040204020203" pitchFamily="34" charset="0"/>
              </a:rPr>
              <a:t>Kept </a:t>
            </a:r>
            <a:r>
              <a:rPr lang="en-US" sz="2200" b="1" dirty="0">
                <a:latin typeface="Bahnschrift SemiBold" panose="020B0502040204020203" pitchFamily="34" charset="0"/>
              </a:rPr>
              <a:t>Is sorted = True, </a:t>
            </a:r>
            <a:r>
              <a:rPr lang="en-US" sz="2200" dirty="0">
                <a:latin typeface="Bahnschrift SemiBold" panose="020B0502040204020203" pitchFamily="34" charset="0"/>
              </a:rPr>
              <a:t>This is used to sort the data</a:t>
            </a:r>
          </a:p>
          <a:p>
            <a:r>
              <a:rPr lang="en-US" sz="2200" b="1" dirty="0">
                <a:latin typeface="Bahnschrift SemiBold" panose="020B0502040204020203" pitchFamily="34" charset="0"/>
              </a:rPr>
              <a:t>Sort Transformation</a:t>
            </a:r>
            <a:r>
              <a:rPr lang="en-US" sz="2200" dirty="0">
                <a:latin typeface="Bahnschrift SemiBold" panose="020B0502040204020203" pitchFamily="34" charset="0"/>
              </a:rPr>
              <a:t>: It is mainly used here to remove duplicates.</a:t>
            </a:r>
          </a:p>
          <a:p>
            <a:r>
              <a:rPr lang="en-US" sz="2200" dirty="0">
                <a:latin typeface="Bahnschrift SemiBold" panose="020B0502040204020203" pitchFamily="34" charset="0"/>
              </a:rPr>
              <a:t> Only one Conditional Split is used for different types of validations.</a:t>
            </a:r>
          </a:p>
          <a:p>
            <a:r>
              <a:rPr lang="en-US" sz="2200" dirty="0">
                <a:latin typeface="Bahnschrift SemiBold" panose="020B0502040204020203" pitchFamily="34" charset="0"/>
              </a:rPr>
              <a:t>In the Derived column, the column is replaced not added as a new column, which saves memory and reduces complexity during transformation</a:t>
            </a:r>
          </a:p>
          <a:p>
            <a:r>
              <a:rPr lang="en-US" sz="2200" dirty="0">
                <a:latin typeface="Bahnschrift SemiBold" panose="020B0502040204020203" pitchFamily="34" charset="0"/>
              </a:rPr>
              <a:t>In lookup Transformation, we used the Full Cache method due to less amount of data. For a scalable project, we need to the use No Cache Method.</a:t>
            </a:r>
            <a:endParaRPr lang="en-IN" sz="22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311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D730A-3D2B-C9B4-3647-6F8A9675B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190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b="1" dirty="0"/>
              <a:t>conclusion</a:t>
            </a:r>
            <a:endParaRPr lang="en-IN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21CAB-30CA-9D80-E69D-C6B8BF81A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41467"/>
            <a:ext cx="9905998" cy="4142393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have successfully performed ETL (Extract, Transform, and Load) on the given tables namely Group_comma.csv, Group_fixed.txt, Subgrp_tab.txt, Subscriber_comma.csv, and successfully generated a Welcome letter for each Subscriber in XML format.</a:t>
            </a:r>
            <a:endParaRPr lang="en-IN" sz="2400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different types of Transformations that have been used to make the data according to the required standard. Some transformations are- merge, sort, derived column, conditional split, etc.</a:t>
            </a:r>
            <a:endParaRPr lang="en-IN" sz="2400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4520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hank You Slide 01 PowerPoint Template | SlideUpLift">
            <a:extLst>
              <a:ext uri="{FF2B5EF4-FFF2-40B4-BE49-F238E27FC236}">
                <a16:creationId xmlns:a16="http://schemas.microsoft.com/office/drawing/2014/main" id="{71B89C5C-5477-69CF-602B-2FD32EA30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941" y="855318"/>
            <a:ext cx="6871997" cy="514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811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92455"/>
          </a:xfrm>
        </p:spPr>
        <p:txBody>
          <a:bodyPr>
            <a:normAutofit/>
          </a:bodyPr>
          <a:lstStyle/>
          <a:p>
            <a:r>
              <a:rPr lang="en-US" sz="4400" dirty="0"/>
              <a:t>Project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040" y="2002055"/>
            <a:ext cx="9905999" cy="4348213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38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primary objective of the project is to create a database with required data validations as mentioned. The database is in turn used for generating welcome letters in XML format for each subscriber.</a:t>
            </a:r>
            <a:endParaRPr lang="en-IN" sz="3800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38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following are the modules in this proposed system:</a:t>
            </a:r>
            <a:endParaRPr lang="en-IN" sz="3800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38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-&gt; Group</a:t>
            </a:r>
            <a:endParaRPr lang="en-IN" sz="3800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38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-&gt; Sub Group</a:t>
            </a:r>
            <a:endParaRPr lang="en-IN" sz="3800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38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-&gt; Subscriber</a:t>
            </a:r>
            <a:endParaRPr lang="en-IN" sz="3800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286577"/>
          </a:xfrm>
        </p:spPr>
        <p:txBody>
          <a:bodyPr>
            <a:normAutofit/>
          </a:bodyPr>
          <a:lstStyle/>
          <a:p>
            <a:r>
              <a:rPr lang="en-US" sz="4400" dirty="0"/>
              <a:t>Technology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7"/>
            <a:ext cx="9905999" cy="3350811"/>
          </a:xfrm>
        </p:spPr>
        <p:txBody>
          <a:bodyPr>
            <a:normAutofit/>
          </a:bodyPr>
          <a:lstStyle/>
          <a:p>
            <a:pPr lvl="1"/>
            <a:r>
              <a:rPr lang="en-US" sz="24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Server 2019 </a:t>
            </a:r>
            <a:r>
              <a:rPr lang="en-US" sz="2400" i="1" dirty="0">
                <a:latin typeface="Bahnschrift SemiBold" panose="020B0502040204020203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(Version 15.0)</a:t>
            </a:r>
          </a:p>
          <a:p>
            <a:pPr lvl="1"/>
            <a:r>
              <a:rPr lang="en-US" sz="24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Server Management Studio (SSMS) </a:t>
            </a:r>
            <a:r>
              <a:rPr lang="en-US" sz="2400" i="1" dirty="0">
                <a:latin typeface="Bahnschrift SemiBold" panose="020B0502040204020203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(Version 18.3.1)</a:t>
            </a:r>
          </a:p>
          <a:p>
            <a:pPr lvl="1"/>
            <a:r>
              <a:rPr lang="en-US" sz="24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T-SQL</a:t>
            </a:r>
          </a:p>
          <a:p>
            <a:pPr lvl="1"/>
            <a:r>
              <a:rPr lang="en-US" sz="24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Server Integration Services (SSIS) </a:t>
            </a:r>
            <a:r>
              <a:rPr lang="en-US" sz="2400" i="1" dirty="0">
                <a:latin typeface="Bahnschrift SemiBold" panose="020B0502040204020203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(Visual Studio 2019)</a:t>
            </a:r>
            <a:endParaRPr lang="en-US" sz="2400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4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</a:t>
            </a:r>
            <a:r>
              <a:rPr lang="en-US" sz="2400" dirty="0" err="1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PowerBI</a:t>
            </a:r>
            <a:r>
              <a:rPr lang="en-US" sz="24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>
                <a:latin typeface="Bahnschrift SemiBold" panose="020B0502040204020203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(Latest version 2.106. 582.0)</a:t>
            </a:r>
          </a:p>
        </p:txBody>
      </p:sp>
    </p:spTree>
    <p:extLst>
      <p:ext uri="{BB962C8B-B14F-4D97-AF65-F5344CB8AC3E}">
        <p14:creationId xmlns:p14="http://schemas.microsoft.com/office/powerpoint/2010/main" val="134831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628" y="420171"/>
            <a:ext cx="9905998" cy="755780"/>
          </a:xfrm>
        </p:spPr>
        <p:txBody>
          <a:bodyPr>
            <a:normAutofit/>
          </a:bodyPr>
          <a:lstStyle/>
          <a:p>
            <a:r>
              <a:rPr lang="en-US" sz="4000" dirty="0"/>
              <a:t>Steps</a:t>
            </a:r>
            <a:r>
              <a:rPr lang="en-US" dirty="0">
                <a:latin typeface="Rockwell" panose="02060603020205020403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983446"/>
            <a:ext cx="9905999" cy="5372567"/>
          </a:xfrm>
        </p:spPr>
        <p:txBody>
          <a:bodyPr>
            <a:normAutofit fontScale="55000" lnSpcReduction="20000"/>
          </a:bodyPr>
          <a:lstStyle/>
          <a:p>
            <a:pPr lvl="1">
              <a:buSzPct val="100000"/>
              <a:buFont typeface="Wingdings" panose="05000000000000000000" pitchFamily="2" charset="2"/>
              <a:buChar char="§"/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SzPct val="100000"/>
              <a:buNone/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endParaRPr lang="en-US" sz="2900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Queries in SSMS:</a:t>
            </a:r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en-US" sz="3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Creating the database “Health Care System”</a:t>
            </a:r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en-US" sz="3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Creating Target Group table</a:t>
            </a:r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en-US" sz="3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Creating Target Sub-Group table</a:t>
            </a:r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en-US" sz="3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Creating Target Subscriber table</a:t>
            </a:r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en-US" sz="3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Creating a Welcome letter XML file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SSIS:</a:t>
            </a:r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en-US" sz="3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Loading Group Tables</a:t>
            </a:r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en-US" sz="3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Loading Sub-Group Tables</a:t>
            </a:r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en-US" sz="3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Loading Subscriber Tables</a:t>
            </a:r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en-US" sz="3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Creating Welcome Letter XML file</a:t>
            </a:r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en-US" sz="3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Reporting Using </a:t>
            </a:r>
            <a:r>
              <a:rPr lang="en-US" sz="3200" dirty="0" err="1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PowerBI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buSzPct val="100000"/>
              <a:buFont typeface="+mj-lt"/>
              <a:buAutoNum type="arabicPeriod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556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785" y="173426"/>
            <a:ext cx="9834430" cy="911703"/>
          </a:xfrm>
        </p:spPr>
        <p:txBody>
          <a:bodyPr>
            <a:normAutofit/>
          </a:bodyPr>
          <a:lstStyle/>
          <a:p>
            <a:r>
              <a:rPr lang="en-US" sz="4200" dirty="0"/>
              <a:t>Screenshots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800" y="1208252"/>
            <a:ext cx="9905999" cy="5123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sz="2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. Loading Group tables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2D7C7-E3D1-05A7-9A54-BED3050401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6" t="13004" r="12654" b="12808"/>
          <a:stretch/>
        </p:blipFill>
        <p:spPr bwMode="auto">
          <a:xfrm>
            <a:off x="954800" y="1966871"/>
            <a:ext cx="6140721" cy="44864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560EE7-26D6-501B-B5E0-B23ECF290589}"/>
              </a:ext>
            </a:extLst>
          </p:cNvPr>
          <p:cNvSpPr txBox="1"/>
          <p:nvPr/>
        </p:nvSpPr>
        <p:spPr>
          <a:xfrm>
            <a:off x="8094619" y="3008030"/>
            <a:ext cx="37252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ahnschrift SemiBold" panose="020B0502040204020203" pitchFamily="34" charset="0"/>
              </a:rPr>
              <a:t>Mapping Of Data in the Group Table</a:t>
            </a:r>
            <a:endParaRPr lang="en-IN" sz="22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F70E68-598A-CBD4-B205-CA3A880842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048" r="37649" b="12546"/>
          <a:stretch/>
        </p:blipFill>
        <p:spPr bwMode="auto">
          <a:xfrm>
            <a:off x="1349406" y="248576"/>
            <a:ext cx="9524688" cy="56994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F4A2D-BCAF-A960-F907-EF0C174A15A7}"/>
              </a:ext>
            </a:extLst>
          </p:cNvPr>
          <p:cNvSpPr txBox="1"/>
          <p:nvPr/>
        </p:nvSpPr>
        <p:spPr>
          <a:xfrm>
            <a:off x="2876365" y="6100771"/>
            <a:ext cx="684515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Bahnschrift SemiBold" panose="020B0502040204020203" pitchFamily="34" charset="0"/>
              </a:rPr>
              <a:t>Successful Execution of loading data in Group Table.</a:t>
            </a:r>
            <a:endParaRPr lang="en-IN" sz="22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821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56E37-DFDF-A77C-5AED-18E0563872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0399" y="359632"/>
            <a:ext cx="9910859" cy="682472"/>
          </a:xfrm>
        </p:spPr>
        <p:txBody>
          <a:bodyPr>
            <a:noAutofit/>
          </a:bodyPr>
          <a:lstStyle/>
          <a:p>
            <a:r>
              <a:rPr lang="en-US" sz="28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 Loading Sub-Group Table</a:t>
            </a:r>
            <a:endParaRPr lang="en-IN" sz="2800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25132-78D1-F1CC-4317-742C0F8518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4" t="12709" r="33887" b="12218"/>
          <a:stretch/>
        </p:blipFill>
        <p:spPr bwMode="auto">
          <a:xfrm>
            <a:off x="3288290" y="1354997"/>
            <a:ext cx="5246702" cy="45469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BCD277-BB3B-18F4-234E-F768BC8CF09A}"/>
              </a:ext>
            </a:extLst>
          </p:cNvPr>
          <p:cNvSpPr txBox="1"/>
          <p:nvPr/>
        </p:nvSpPr>
        <p:spPr>
          <a:xfrm>
            <a:off x="3455470" y="6129036"/>
            <a:ext cx="45253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</a:rPr>
              <a:t>Mapping in the SUB-GROUP Table</a:t>
            </a:r>
            <a:endParaRPr lang="en-IN" sz="22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399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6F6EF8-0CB3-E567-2DFD-45A6DABA4A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5" r="38445" b="8705"/>
          <a:stretch/>
        </p:blipFill>
        <p:spPr bwMode="auto">
          <a:xfrm>
            <a:off x="2146433" y="211456"/>
            <a:ext cx="7885333" cy="55178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CC506D-F54B-77ED-1094-2FA479A941A2}"/>
              </a:ext>
            </a:extLst>
          </p:cNvPr>
          <p:cNvSpPr txBox="1"/>
          <p:nvPr/>
        </p:nvSpPr>
        <p:spPr>
          <a:xfrm>
            <a:off x="2024109" y="5967663"/>
            <a:ext cx="80076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</a:rPr>
              <a:t>Successful execution of loading data in the target Subgroup table</a:t>
            </a:r>
            <a:endParaRPr lang="en-IN" sz="22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918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882</TotalTime>
  <Words>484</Words>
  <Application>Microsoft Office PowerPoint</Application>
  <PresentationFormat>Widescreen</PresentationFormat>
  <Paragraphs>75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Aparajita</vt:lpstr>
      <vt:lpstr>Arial</vt:lpstr>
      <vt:lpstr>Bahnschrift SemiBold</vt:lpstr>
      <vt:lpstr>Calibri</vt:lpstr>
      <vt:lpstr>Century Gothic</vt:lpstr>
      <vt:lpstr>Rockwell</vt:lpstr>
      <vt:lpstr>Tahoma</vt:lpstr>
      <vt:lpstr>Times New Roman</vt:lpstr>
      <vt:lpstr>Wingdings</vt:lpstr>
      <vt:lpstr>Mesh</vt:lpstr>
      <vt:lpstr>Health care system</vt:lpstr>
      <vt:lpstr>Team members</vt:lpstr>
      <vt:lpstr>Project idea</vt:lpstr>
      <vt:lpstr>Technology used</vt:lpstr>
      <vt:lpstr>Steps 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BI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Optimizations &amp; efficiency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care system</dc:title>
  <dc:creator>Avani Saraf</dc:creator>
  <cp:lastModifiedBy>HP</cp:lastModifiedBy>
  <cp:revision>11</cp:revision>
  <dcterms:created xsi:type="dcterms:W3CDTF">2022-06-19T04:53:41Z</dcterms:created>
  <dcterms:modified xsi:type="dcterms:W3CDTF">2023-01-12T08:39:10Z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